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301" r:id="rId3"/>
    <p:sldId id="302" r:id="rId4"/>
    <p:sldId id="283" r:id="rId5"/>
    <p:sldId id="284" r:id="rId6"/>
    <p:sldId id="286" r:id="rId7"/>
    <p:sldId id="285" r:id="rId8"/>
    <p:sldId id="289" r:id="rId9"/>
    <p:sldId id="303" r:id="rId10"/>
    <p:sldId id="287" r:id="rId11"/>
    <p:sldId id="288" r:id="rId12"/>
    <p:sldId id="290" r:id="rId13"/>
    <p:sldId id="291" r:id="rId14"/>
    <p:sldId id="292" r:id="rId15"/>
    <p:sldId id="293" r:id="rId16"/>
    <p:sldId id="294" r:id="rId17"/>
    <p:sldId id="295" r:id="rId18"/>
    <p:sldId id="296" r:id="rId19"/>
    <p:sldId id="297" r:id="rId20"/>
    <p:sldId id="298" r:id="rId21"/>
    <p:sldId id="29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reeform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reeform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reeform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reeform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reeform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reeform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reeform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reeform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Straight Connector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grpSp>
        <p:nvGrpSpPr>
          <p:cNvPr id="14" name="Group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Straight Connector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Straight Connector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F5132C8-6656-4303-BD43-77AD416E20AD}" type="datetimeFigureOut">
              <a:rPr lang="en-US" smtClean="0"/>
              <a:pPr/>
              <a:t>3/18/2016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91C8A396-BF6A-4110-A994-DB125EC300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4.jpeg"/><Relationship Id="rId2" Type="http://schemas.openxmlformats.org/officeDocument/2006/relationships/hyperlink" Target="http://upload.wikimedia.org/wikipedia/commons/4/4b/M49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d/d3/Abell_S740,_cropped_to_ESO_325-G004.jpg" TargetMode="External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d/da/Hoag's_object.jpg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Option D Lesson </a:t>
            </a:r>
            <a:r>
              <a:rPr lang="en-US" dirty="0" smtClean="0"/>
              <a:t>2: </a:t>
            </a:r>
            <a:r>
              <a:rPr lang="en-US" dirty="0" smtClean="0"/>
              <a:t>Astronomical </a:t>
            </a:r>
            <a:r>
              <a:rPr lang="en-US" dirty="0" smtClean="0"/>
              <a:t>Objects B.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Space, the final unit.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Image:M49a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07" y="1392126"/>
            <a:ext cx="2395232" cy="1789063"/>
          </a:xfrm>
          <a:prstGeom prst="rect">
            <a:avLst/>
          </a:prstGeom>
          <a:noFill/>
        </p:spPr>
      </p:pic>
      <p:pic>
        <p:nvPicPr>
          <p:cNvPr id="41986" name="Picture 2" descr="http://www.dailygalaxy.com/.a/6a00d8341bf7f753ef014e5fbb5361970c-800w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3768" y="1124744"/>
            <a:ext cx="6452592" cy="355152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Elliptical Galaxy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212976"/>
            <a:ext cx="7772400" cy="3142584"/>
          </a:xfrm>
        </p:spPr>
        <p:txBody>
          <a:bodyPr/>
          <a:lstStyle/>
          <a:p>
            <a:r>
              <a:rPr lang="en-US" dirty="0" smtClean="0"/>
              <a:t>Elliptical cross sections and no spiral arms.</a:t>
            </a:r>
            <a:endParaRPr lang="en-US" dirty="0"/>
          </a:p>
        </p:txBody>
      </p:sp>
      <p:pic>
        <p:nvPicPr>
          <p:cNvPr id="41988" name="Picture 4" descr="http://scitechdaily.com/images/elliptical-galaxy-M87-shows-a-split-personalit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121695"/>
            <a:ext cx="2736304" cy="2736305"/>
          </a:xfrm>
          <a:prstGeom prst="rect">
            <a:avLst/>
          </a:prstGeom>
          <a:noFill/>
        </p:spPr>
      </p:pic>
      <p:pic>
        <p:nvPicPr>
          <p:cNvPr id="7" name="Picture 11" descr="Image:Abell S740, cropped to ESO 325-G004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4049712"/>
            <a:ext cx="2620962" cy="2808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Irregular Galaxies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 “regular” shape…</a:t>
            </a:r>
            <a:endParaRPr lang="en-US" dirty="0"/>
          </a:p>
        </p:txBody>
      </p:sp>
      <p:pic>
        <p:nvPicPr>
          <p:cNvPr id="4" name="Picture 6" descr="Small Magellanic Cloud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075" y="2781300"/>
            <a:ext cx="3268663" cy="3816350"/>
          </a:xfrm>
          <a:prstGeom prst="rect">
            <a:avLst/>
          </a:prstGeom>
          <a:noFill/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827088" y="6088063"/>
            <a:ext cx="27479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GB" sz="2000"/>
              <a:t>Small Magellanic Cloud</a:t>
            </a:r>
          </a:p>
        </p:txBody>
      </p:sp>
      <p:pic>
        <p:nvPicPr>
          <p:cNvPr id="6" name="Picture 9" descr="Image:Hoag's object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781300"/>
            <a:ext cx="3851275" cy="3768725"/>
          </a:xfrm>
          <a:prstGeom prst="rect">
            <a:avLst/>
          </a:prstGeom>
          <a:noFill/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716463" y="6092825"/>
            <a:ext cx="38893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000"/>
              <a:t>Hoag's Object, a ring galaxy.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Galaxy Clusters and Groups.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Galaxy Groups and Galaxy Clusters are large numbers of Galaxies held together by mutual gravitation.</a:t>
            </a:r>
          </a:p>
          <a:p>
            <a:pPr lvl="1"/>
            <a:r>
              <a:rPr lang="en-US" dirty="0" smtClean="0"/>
              <a:t>Our </a:t>
            </a:r>
            <a:r>
              <a:rPr lang="en-US" dirty="0" smtClean="0"/>
              <a:t>local </a:t>
            </a:r>
            <a:r>
              <a:rPr lang="en-US" dirty="0"/>
              <a:t>g</a:t>
            </a:r>
            <a:r>
              <a:rPr lang="en-US" dirty="0" smtClean="0"/>
              <a:t>roup </a:t>
            </a:r>
            <a:r>
              <a:rPr lang="en-US" dirty="0" smtClean="0"/>
              <a:t>(called the </a:t>
            </a:r>
            <a:r>
              <a:rPr lang="en-US" dirty="0" smtClean="0"/>
              <a:t>“local group”) </a:t>
            </a:r>
            <a:r>
              <a:rPr lang="en-US" dirty="0" smtClean="0"/>
              <a:t>contains about 50 Galaxies of which the Milky Way and the Andromeda Galaxy are the largest.  It has a diameter of approximately 10 mega light years.</a:t>
            </a:r>
          </a:p>
          <a:p>
            <a:r>
              <a:rPr lang="en-US" dirty="0" smtClean="0"/>
              <a:t>Galaxy Clusters are pretty much the same thing as groups, just larger, and are made up of hundreds (or even thousands) of Galaxies bound together by mutual gravitation.</a:t>
            </a:r>
          </a:p>
          <a:p>
            <a:pPr lvl="1"/>
            <a:r>
              <a:rPr lang="en-US" dirty="0" smtClean="0"/>
              <a:t>Closest to us it the “Virgo cluster”  about 5.9x10</a:t>
            </a:r>
            <a:r>
              <a:rPr lang="en-US" baseline="30000" dirty="0" smtClean="0"/>
              <a:t>7</a:t>
            </a:r>
            <a:r>
              <a:rPr lang="en-US" dirty="0" smtClean="0"/>
              <a:t> Light years away</a:t>
            </a:r>
          </a:p>
          <a:p>
            <a:pPr lvl="1"/>
            <a:r>
              <a:rPr lang="en-US" dirty="0" smtClean="0"/>
              <a:t>Galaxies in clusters are about 10</a:t>
            </a:r>
            <a:r>
              <a:rPr lang="en-US" baseline="30000" dirty="0" smtClean="0"/>
              <a:t>24</a:t>
            </a:r>
            <a:r>
              <a:rPr lang="en-US" dirty="0" smtClean="0"/>
              <a:t> m (or 10</a:t>
            </a:r>
            <a:r>
              <a:rPr lang="en-US" baseline="30000" dirty="0" smtClean="0"/>
              <a:t>8</a:t>
            </a:r>
            <a:r>
              <a:rPr lang="en-US" dirty="0" smtClean="0"/>
              <a:t> light years) apart.</a:t>
            </a:r>
            <a:endParaRPr lang="en-US" baseline="30000" dirty="0" smtClean="0"/>
          </a:p>
          <a:p>
            <a:r>
              <a:rPr lang="en-US" dirty="0" smtClean="0"/>
              <a:t>Cluster are grouped into “Superclusters”. </a:t>
            </a:r>
          </a:p>
          <a:p>
            <a:pPr lvl="1"/>
            <a:r>
              <a:rPr lang="en-US" dirty="0" smtClean="0"/>
              <a:t>Superclusters are not bound by gravity!</a:t>
            </a:r>
          </a:p>
          <a:p>
            <a:pPr lvl="1"/>
            <a:r>
              <a:rPr lang="en-US" dirty="0" smtClean="0"/>
              <a:t>Our galaxy is part of the Virgo Supercluster. </a:t>
            </a:r>
          </a:p>
          <a:p>
            <a:pPr lvl="1"/>
            <a:r>
              <a:rPr lang="en-US" dirty="0" smtClean="0"/>
              <a:t>Clusters are separated from each other in an order of magnitude of about 10</a:t>
            </a:r>
            <a:r>
              <a:rPr lang="en-US" baseline="30000" dirty="0" smtClean="0"/>
              <a:t>24</a:t>
            </a:r>
            <a:r>
              <a:rPr lang="en-US" dirty="0" smtClean="0"/>
              <a:t> m (10</a:t>
            </a:r>
            <a:r>
              <a:rPr lang="en-US" baseline="30000" dirty="0" smtClean="0"/>
              <a:t>9</a:t>
            </a:r>
            <a:r>
              <a:rPr lang="en-US" dirty="0" smtClean="0"/>
              <a:t> light years!) (1 000 000 000 light years!!!!)</a:t>
            </a:r>
            <a:endParaRPr lang="en-US" baseline="300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A Giant Hubble Mosaic of the Crab Nebul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548680"/>
            <a:ext cx="3620678" cy="2896542"/>
          </a:xfrm>
          <a:prstGeom prst="rect">
            <a:avLst/>
          </a:prstGeom>
          <a:noFill/>
        </p:spPr>
      </p:pic>
      <p:pic>
        <p:nvPicPr>
          <p:cNvPr id="4" name="Picture 6" descr="M16_HS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475037"/>
            <a:ext cx="4464050" cy="3370263"/>
          </a:xfrm>
          <a:prstGeom prst="rect">
            <a:avLst/>
          </a:prstGeom>
          <a:noFill/>
        </p:spPr>
      </p:pic>
      <p:pic>
        <p:nvPicPr>
          <p:cNvPr id="5" name="Picture 9" descr="CONE_HS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9950" y="3460750"/>
            <a:ext cx="4105275" cy="33972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Nebulae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3096344" cy="2221504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en-GB" dirty="0" smtClean="0"/>
              <a:t>A Nebula is an interstellar cloud of dust, hydrogen gas and plasma. It is the first stage of a star's </a:t>
            </a:r>
            <a:r>
              <a:rPr lang="en-GB" dirty="0" smtClean="0"/>
              <a:t>cycle..</a:t>
            </a:r>
            <a:endParaRPr lang="en-US" dirty="0" smtClean="0"/>
          </a:p>
          <a:p>
            <a:pPr lvl="0"/>
            <a:r>
              <a:rPr lang="en-GB" dirty="0" smtClean="0"/>
              <a:t>Nebulae often form star-forming regions, such as in the Eagle Nebula</a:t>
            </a:r>
            <a:r>
              <a:rPr lang="en-GB" dirty="0" smtClean="0"/>
              <a:t>.</a:t>
            </a:r>
          </a:p>
          <a:p>
            <a:pPr lvl="0"/>
            <a:r>
              <a:rPr lang="en-GB" dirty="0" smtClean="0"/>
              <a:t>We also use the term “Planetary Nebula” to </a:t>
            </a:r>
            <a:r>
              <a:rPr lang="en-GB" dirty="0"/>
              <a:t>refer to the remains of a dying </a:t>
            </a:r>
            <a:r>
              <a:rPr lang="en-GB" dirty="0" smtClean="0"/>
              <a:t>(or dead) star.</a:t>
            </a:r>
            <a:endParaRPr lang="en-GB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  <p:pic>
        <p:nvPicPr>
          <p:cNvPr id="7" name="Picture 9" descr="hourglas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0"/>
            <a:ext cx="2411760" cy="34582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16216" y="5805264"/>
            <a:ext cx="152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b="1" dirty="0" smtClean="0">
                <a:solidFill>
                  <a:srgbClr val="0066FF"/>
                </a:solidFill>
                <a:sym typeface="Wingdings" pitchFamily="2" charset="2"/>
              </a:rPr>
              <a:t>BC</a:t>
            </a:r>
            <a:endParaRPr lang="en-US" b="1" dirty="0">
              <a:solidFill>
                <a:srgbClr val="0066FF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395536" y="188640"/>
            <a:ext cx="1219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b="1" dirty="0">
                <a:solidFill>
                  <a:srgbClr val="0066FF"/>
                </a:solidFill>
              </a:rPr>
              <a:t>Universe</a:t>
            </a: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1115616" y="548680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755576" y="836712"/>
            <a:ext cx="3352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b="1" dirty="0" smtClean="0">
                <a:solidFill>
                  <a:srgbClr val="0066FF"/>
                </a:solidFill>
              </a:rPr>
              <a:t>Super-cluster (Virgo)</a:t>
            </a:r>
            <a:endParaRPr lang="en-US" b="1" dirty="0">
              <a:solidFill>
                <a:srgbClr val="0066FF"/>
              </a:solidFill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2123728" y="1988840"/>
            <a:ext cx="22322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b="1" dirty="0" smtClean="0">
                <a:solidFill>
                  <a:srgbClr val="0066FF"/>
                </a:solidFill>
              </a:rPr>
              <a:t>Galaxy (Milky way)</a:t>
            </a:r>
            <a:endParaRPr lang="en-US" b="1" dirty="0">
              <a:solidFill>
                <a:srgbClr val="0066FF"/>
              </a:solidFill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2771800" y="2636912"/>
            <a:ext cx="182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b="1" dirty="0">
                <a:solidFill>
                  <a:srgbClr val="0066FF"/>
                </a:solidFill>
              </a:rPr>
              <a:t>Solar system</a:t>
            </a: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1475656" y="1412776"/>
            <a:ext cx="223224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b="1" dirty="0" smtClean="0">
                <a:solidFill>
                  <a:srgbClr val="0066FF"/>
                </a:solidFill>
              </a:rPr>
              <a:t>Group (Local Group)</a:t>
            </a:r>
            <a:endParaRPr lang="en-US" b="1" dirty="0">
              <a:solidFill>
                <a:srgbClr val="0066FF"/>
              </a:solidFill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5796136" y="5229200"/>
            <a:ext cx="13681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b="1" dirty="0" smtClean="0">
                <a:solidFill>
                  <a:srgbClr val="0066FF"/>
                </a:solidFill>
              </a:rPr>
              <a:t>Canada</a:t>
            </a:r>
            <a:endParaRPr lang="en-US" b="1" dirty="0">
              <a:solidFill>
                <a:srgbClr val="0066FF"/>
              </a:solidFill>
            </a:endParaRP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4644008" y="4653136"/>
            <a:ext cx="1872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b="1" dirty="0" smtClean="0">
                <a:solidFill>
                  <a:srgbClr val="0066FF"/>
                </a:solidFill>
              </a:rPr>
              <a:t>North America</a:t>
            </a:r>
            <a:endParaRPr lang="en-US" b="1" dirty="0">
              <a:solidFill>
                <a:srgbClr val="0066FF"/>
              </a:solidFill>
            </a:endParaRPr>
          </a:p>
        </p:txBody>
      </p: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355976" y="4005064"/>
            <a:ext cx="1066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b="1" dirty="0">
                <a:solidFill>
                  <a:srgbClr val="0066FF"/>
                </a:solidFill>
              </a:rPr>
              <a:t>Earth</a:t>
            </a:r>
          </a:p>
        </p:txBody>
      </p:sp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3419872" y="3284984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en-US" b="1" dirty="0">
                <a:solidFill>
                  <a:srgbClr val="0066FF"/>
                </a:solidFill>
              </a:rPr>
              <a:t>Inner planets</a:t>
            </a:r>
          </a:p>
        </p:txBody>
      </p:sp>
      <p:sp>
        <p:nvSpPr>
          <p:cNvPr id="15" name="AutoShape 15"/>
          <p:cNvSpPr>
            <a:spLocks noChangeArrowheads="1"/>
          </p:cNvSpPr>
          <p:nvPr/>
        </p:nvSpPr>
        <p:spPr bwMode="auto">
          <a:xfrm>
            <a:off x="1835696" y="1124744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6" name="AutoShape 16"/>
          <p:cNvSpPr>
            <a:spLocks noChangeArrowheads="1"/>
          </p:cNvSpPr>
          <p:nvPr/>
        </p:nvSpPr>
        <p:spPr bwMode="auto">
          <a:xfrm>
            <a:off x="2483768" y="1700808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7" name="AutoShape 17"/>
          <p:cNvSpPr>
            <a:spLocks noChangeArrowheads="1"/>
          </p:cNvSpPr>
          <p:nvPr/>
        </p:nvSpPr>
        <p:spPr bwMode="auto">
          <a:xfrm>
            <a:off x="3059832" y="2348880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3707904" y="2996952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19" name="AutoShape 19"/>
          <p:cNvSpPr>
            <a:spLocks noChangeArrowheads="1"/>
          </p:cNvSpPr>
          <p:nvPr/>
        </p:nvSpPr>
        <p:spPr bwMode="auto">
          <a:xfrm>
            <a:off x="4355976" y="3645024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0" name="AutoShape 20"/>
          <p:cNvSpPr>
            <a:spLocks noChangeArrowheads="1"/>
          </p:cNvSpPr>
          <p:nvPr/>
        </p:nvSpPr>
        <p:spPr bwMode="auto">
          <a:xfrm>
            <a:off x="4860032" y="4365104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5868144" y="4941168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2" name="AutoShape 22"/>
          <p:cNvSpPr>
            <a:spLocks noChangeArrowheads="1"/>
          </p:cNvSpPr>
          <p:nvPr/>
        </p:nvSpPr>
        <p:spPr bwMode="auto">
          <a:xfrm>
            <a:off x="6588224" y="5517232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3" name="AutoShape 22"/>
          <p:cNvSpPr>
            <a:spLocks noChangeArrowheads="1"/>
          </p:cNvSpPr>
          <p:nvPr/>
        </p:nvSpPr>
        <p:spPr bwMode="auto">
          <a:xfrm>
            <a:off x="6876256" y="6165304"/>
            <a:ext cx="152400" cy="3048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839744" y="6488668"/>
            <a:ext cx="230425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1" hangingPunct="1"/>
            <a:r>
              <a:rPr lang="en-US" b="1" dirty="0" smtClean="0">
                <a:solidFill>
                  <a:srgbClr val="0066FF"/>
                </a:solidFill>
                <a:sym typeface="Wingdings" pitchFamily="2" charset="2"/>
              </a:rPr>
              <a:t>North </a:t>
            </a:r>
            <a:r>
              <a:rPr lang="en-US" b="1" dirty="0" smtClean="0">
                <a:solidFill>
                  <a:srgbClr val="0066FF"/>
                </a:solidFill>
                <a:sym typeface="Wingdings" pitchFamily="2" charset="2"/>
              </a:rPr>
              <a:t>Van</a:t>
            </a:r>
            <a:endParaRPr lang="en-US" b="1" dirty="0">
              <a:solidFill>
                <a:srgbClr val="0066FF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772400" cy="914400"/>
          </a:xfrm>
        </p:spPr>
        <p:txBody>
          <a:bodyPr/>
          <a:lstStyle/>
          <a:p>
            <a:r>
              <a:rPr lang="en-US" dirty="0" smtClean="0"/>
              <a:t>Constellation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980728"/>
            <a:ext cx="7992888" cy="2736304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A constellation is a group of stars that APPEAR close to one another from Earth (they are not necessarily close to one another in the Universe!).</a:t>
            </a:r>
          </a:p>
          <a:p>
            <a:r>
              <a:rPr lang="en-US" dirty="0" smtClean="0"/>
              <a:t>They can be made into patterns such as “The Big Dipper (or the Plow or in Hindu </a:t>
            </a:r>
            <a:r>
              <a:rPr lang="en-US" b="1" dirty="0" err="1" smtClean="0"/>
              <a:t>Sapta</a:t>
            </a:r>
            <a:r>
              <a:rPr lang="en-US" b="1" dirty="0" smtClean="0"/>
              <a:t> </a:t>
            </a:r>
            <a:r>
              <a:rPr lang="en-US" b="1" dirty="0" err="1" smtClean="0"/>
              <a:t>Rishi</a:t>
            </a:r>
            <a:r>
              <a:rPr lang="en-US" dirty="0" smtClean="0"/>
              <a:t>, meaning the "The Seven Great Sages)” and “Orion” …</a:t>
            </a:r>
            <a:endParaRPr lang="en-US" dirty="0"/>
          </a:p>
        </p:txBody>
      </p:sp>
      <p:pic>
        <p:nvPicPr>
          <p:cNvPr id="4" name="Picture 5" descr="img20050101_01_Or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043362"/>
            <a:ext cx="3790950" cy="281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Picture 2" descr="http://d1jqu7g1y74ds1.cloudfront.net/wp-content/uploads/2009/11/BIGDIP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66233"/>
            <a:ext cx="4788024" cy="32917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Apparent motion of the stars.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7772400" cy="2808312"/>
          </a:xfrm>
        </p:spPr>
        <p:txBody>
          <a:bodyPr>
            <a:normAutofit fontScale="6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Since the Earth is rotating (and orbiting the Sun), the stars (and constellations) appear to circle around the Earth. </a:t>
            </a:r>
          </a:p>
          <a:p>
            <a:r>
              <a:rPr lang="en-US" dirty="0" smtClean="0"/>
              <a:t>The stars appear to be projected onto a spherical screen surrounding our earth called the “spherical sphere”</a:t>
            </a:r>
          </a:p>
          <a:p>
            <a:r>
              <a:rPr lang="en-US" dirty="0" smtClean="0"/>
              <a:t>In the course of one night, it appears that the stars trace a circle around the  “North” of our “celestial sphere”.  With Polaris (the North Star) moving the least.</a:t>
            </a:r>
          </a:p>
          <a:p>
            <a:r>
              <a:rPr lang="en-US" dirty="0" smtClean="0"/>
              <a:t>Over different seasons the constellations appear to cycle through the sky as we orbit the sun.</a:t>
            </a:r>
            <a:endParaRPr lang="en-US" dirty="0"/>
          </a:p>
        </p:txBody>
      </p:sp>
      <p:pic>
        <p:nvPicPr>
          <p:cNvPr id="4" name="Picture 8" descr="l04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121051"/>
            <a:ext cx="4104010" cy="273694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Apparent Motion of the stars.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4" descr="seedssphere0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39552" y="2420888"/>
            <a:ext cx="7696200" cy="40370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Apparent Motion of the Stars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worth noting that in the Southern Hemisphere, different constellations and Stars can be seen.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0178" name="Picture 2" descr="http://1.bp.blogspot.com/-TuHEPwS8BIc/UHYTYSOWuSI/AAAAAAAAChQ/n4-SUKAZSZM/s1600/southern-cross-and-pointer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600189"/>
            <a:ext cx="4185692" cy="311952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580112" y="3284984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Southern Cross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83568" y="548680"/>
            <a:ext cx="7772400" cy="762000"/>
          </a:xfrm>
          <a:prstGeom prst="rect">
            <a:avLst/>
          </a:prstGeom>
        </p:spPr>
        <p:txBody>
          <a:bodyPr vert="horz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-10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Celestial Sphere</a:t>
            </a:r>
          </a:p>
        </p:txBody>
      </p:sp>
      <p:pic>
        <p:nvPicPr>
          <p:cNvPr id="5" name="Picture 3" descr="bbtlf0203_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18792" y="1700808"/>
            <a:ext cx="5101952" cy="4685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Stars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We will look at stars in much more detail in another lesson, but in short:</a:t>
            </a:r>
          </a:p>
          <a:p>
            <a:pPr lvl="1"/>
            <a:r>
              <a:rPr lang="en-CA" dirty="0" smtClean="0"/>
              <a:t>A star is a massive ball of gas, pulled and held together by gravity with fusion going on at the centre.</a:t>
            </a:r>
          </a:p>
          <a:p>
            <a:r>
              <a:rPr lang="en-CA" dirty="0" smtClean="0"/>
              <a:t>There are a number of different “types of stars” and a number of ways in which stars exist… More to come later.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47414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0"/>
            <a:ext cx="7848600" cy="914400"/>
          </a:xfrm>
        </p:spPr>
        <p:txBody>
          <a:bodyPr/>
          <a:lstStyle/>
          <a:p>
            <a:pPr algn="l" eaLnBrk="1" hangingPunct="1"/>
            <a:r>
              <a:rPr lang="en-US" sz="3900" smtClean="0">
                <a:solidFill>
                  <a:srgbClr val="003399"/>
                </a:solidFill>
              </a:rPr>
              <a:t>The Celestial Sphere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37977" y="2628900"/>
            <a:ext cx="1806575" cy="390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rgbClr val="003399"/>
                </a:solidFill>
              </a:rPr>
              <a:t>Celestial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equator =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projection of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Earth’s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equator onto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the c. s.</a:t>
            </a:r>
          </a:p>
          <a:p>
            <a:pPr eaLnBrk="1" hangingPunct="1">
              <a:spcBef>
                <a:spcPct val="50000"/>
              </a:spcBef>
            </a:pPr>
            <a:r>
              <a:rPr lang="en-US" sz="2000">
                <a:solidFill>
                  <a:srgbClr val="003399"/>
                </a:solidFill>
              </a:rPr>
              <a:t>North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celestial pole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= projection of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Earth’s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north pole </a:t>
            </a:r>
            <a:br>
              <a:rPr lang="en-US" sz="2000">
                <a:solidFill>
                  <a:srgbClr val="003399"/>
                </a:solidFill>
              </a:rPr>
            </a:br>
            <a:r>
              <a:rPr lang="en-US" sz="2000">
                <a:solidFill>
                  <a:srgbClr val="003399"/>
                </a:solidFill>
              </a:rPr>
              <a:t>onto the c. s.</a:t>
            </a:r>
          </a:p>
        </p:txBody>
      </p:sp>
      <p:pic>
        <p:nvPicPr>
          <p:cNvPr id="6" name="Content Placeholder 5" descr="seedssphere0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96952" y="2116138"/>
            <a:ext cx="5656263" cy="4525962"/>
          </a:xfrm>
          <a:noFill/>
        </p:spPr>
      </p:pic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5111552" y="1993900"/>
            <a:ext cx="990600" cy="5334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035352" y="6184900"/>
            <a:ext cx="990600" cy="6096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847652" y="4400550"/>
            <a:ext cx="4711700" cy="64135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1923852" y="4400550"/>
            <a:ext cx="3416300" cy="117475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6787952" y="2755900"/>
            <a:ext cx="1600200" cy="1219200"/>
          </a:xfrm>
          <a:prstGeom prst="ellipse">
            <a:avLst/>
          </a:prstGeom>
          <a:noFill/>
          <a:ln w="28575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IN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 flipV="1">
            <a:off x="5721152" y="3517900"/>
            <a:ext cx="1143000" cy="68580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637977" y="992188"/>
            <a:ext cx="7772400" cy="1370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003399"/>
                </a:solidFill>
              </a:rPr>
              <a:t>Zenith = Point on the celestial sphere directly overhead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rgbClr val="003399"/>
                </a:solidFill>
              </a:rPr>
              <a:t>Nadir = Point on the c.s. directly underneath (not visible!)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Stellar Distances.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You may have noticed that I have used different measurements of distance in this presentation</a:t>
            </a:r>
            <a:r>
              <a:rPr lang="en-US" dirty="0" smtClean="0"/>
              <a:t>.</a:t>
            </a:r>
          </a:p>
          <a:p>
            <a:r>
              <a:rPr lang="en-US" dirty="0" smtClean="0"/>
              <a:t>We will have a whole lesson on stellar distances, but in summary:</a:t>
            </a:r>
            <a:endParaRPr lang="en-US" dirty="0" smtClean="0"/>
          </a:p>
          <a:p>
            <a:r>
              <a:rPr lang="en-US" dirty="0" smtClean="0"/>
              <a:t>1 AU (or Astronomical Unit) is the average distance between Earth and Sun</a:t>
            </a:r>
          </a:p>
          <a:p>
            <a:pPr lvl="1"/>
            <a:r>
              <a:rPr lang="en-US" dirty="0" smtClean="0"/>
              <a:t>1Au=1.5 x 10</a:t>
            </a:r>
            <a:r>
              <a:rPr lang="en-US" baseline="30000" dirty="0" smtClean="0"/>
              <a:t>11</a:t>
            </a:r>
            <a:r>
              <a:rPr lang="en-US" dirty="0" smtClean="0"/>
              <a:t> m</a:t>
            </a:r>
          </a:p>
          <a:p>
            <a:r>
              <a:rPr lang="en-US" dirty="0" smtClean="0"/>
              <a:t>1 Light year is the distance light travels in one year.  </a:t>
            </a:r>
          </a:p>
          <a:p>
            <a:pPr lvl="1"/>
            <a:r>
              <a:rPr lang="en-US" dirty="0" smtClean="0"/>
              <a:t>Since light travels at 3.0x10</a:t>
            </a:r>
            <a:r>
              <a:rPr lang="en-US" baseline="30000" dirty="0" smtClean="0"/>
              <a:t>8</a:t>
            </a:r>
            <a:r>
              <a:rPr lang="en-US" dirty="0" smtClean="0"/>
              <a:t> m/s and in 1 year there are 60 seconds x 60minutes x 24 hours x 365 days.</a:t>
            </a:r>
          </a:p>
          <a:p>
            <a:pPr lvl="1"/>
            <a:r>
              <a:rPr lang="en-US" dirty="0" smtClean="0"/>
              <a:t>1 </a:t>
            </a:r>
            <a:r>
              <a:rPr lang="en-US" dirty="0" err="1" smtClean="0"/>
              <a:t>ly</a:t>
            </a:r>
            <a:r>
              <a:rPr lang="en-US" dirty="0" smtClean="0"/>
              <a:t> = 9.46 x 10</a:t>
            </a:r>
            <a:r>
              <a:rPr lang="en-US" baseline="30000" dirty="0" smtClean="0"/>
              <a:t>15</a:t>
            </a:r>
            <a:r>
              <a:rPr lang="en-US" dirty="0" smtClean="0"/>
              <a:t>m</a:t>
            </a:r>
          </a:p>
          <a:p>
            <a:r>
              <a:rPr lang="en-US" dirty="0" smtClean="0"/>
              <a:t>Parsec (Pc</a:t>
            </a:r>
            <a:r>
              <a:rPr lang="en-US" dirty="0" smtClean="0"/>
              <a:t>).</a:t>
            </a:r>
            <a:endParaRPr lang="en-US" dirty="0" smtClean="0"/>
          </a:p>
          <a:p>
            <a:pPr lvl="1"/>
            <a:r>
              <a:rPr lang="en-US" dirty="0" smtClean="0"/>
              <a:t>Parsec stands for </a:t>
            </a:r>
            <a:r>
              <a:rPr lang="en-US" dirty="0" err="1" smtClean="0"/>
              <a:t>Parralax</a:t>
            </a:r>
            <a:r>
              <a:rPr lang="en-US" dirty="0" smtClean="0"/>
              <a:t> </a:t>
            </a:r>
            <a:r>
              <a:rPr lang="en-US" dirty="0" smtClean="0"/>
              <a:t>Arc Second</a:t>
            </a:r>
            <a:r>
              <a:rPr lang="en-US" dirty="0" smtClean="0"/>
              <a:t>.  This is the distance to a star whose “Parallax is 1 </a:t>
            </a:r>
            <a:r>
              <a:rPr lang="en-US" dirty="0" err="1" smtClean="0"/>
              <a:t>arcsecond</a:t>
            </a:r>
            <a:r>
              <a:rPr lang="en-US" dirty="0" smtClean="0"/>
              <a:t>”.  This is </a:t>
            </a:r>
            <a:r>
              <a:rPr lang="en-US" dirty="0" err="1" smtClean="0"/>
              <a:t>aproximately</a:t>
            </a:r>
            <a:r>
              <a:rPr lang="en-US" dirty="0" smtClean="0"/>
              <a:t> 3.09x10</a:t>
            </a:r>
            <a:r>
              <a:rPr lang="en-US" baseline="30000" dirty="0" smtClean="0"/>
              <a:t>16</a:t>
            </a:r>
            <a:r>
              <a:rPr lang="en-US" dirty="0" smtClean="0"/>
              <a:t>m or 3.26 light years.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Binary Stars: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0728" y="1628800"/>
            <a:ext cx="4305672" cy="4032448"/>
          </a:xfrm>
        </p:spPr>
        <p:txBody>
          <a:bodyPr/>
          <a:lstStyle/>
          <a:p>
            <a:r>
              <a:rPr lang="en-CA" dirty="0" smtClean="0"/>
              <a:t>Binary Stars are pairs stars that rotate around a common centre.</a:t>
            </a:r>
          </a:p>
          <a:p>
            <a:pPr lvl="1"/>
            <a:r>
              <a:rPr lang="en-CA" dirty="0" smtClean="0"/>
              <a:t>More on these, why they are so useful and how we know about them later.</a:t>
            </a:r>
            <a:endParaRPr lang="en-CA" dirty="0"/>
          </a:p>
        </p:txBody>
      </p:sp>
      <p:pic>
        <p:nvPicPr>
          <p:cNvPr id="4" name="Picture 3" descr="binary star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71550" y="0"/>
            <a:ext cx="3572450" cy="6858000"/>
          </a:xfrm>
          <a:prstGeom prst="rect">
            <a:avLst/>
          </a:prstGeom>
        </p:spPr>
      </p:pic>
      <p:pic>
        <p:nvPicPr>
          <p:cNvPr id="1026" name="Picture 2" descr="http://hubblesite.org/explore_astronomy/black_holes/graphics/alberio_visu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881533"/>
            <a:ext cx="1584176" cy="1584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83768" y="6465710"/>
            <a:ext cx="475252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600" dirty="0"/>
              <a:t>http://hubblesite.org/explore_astronomy/black_holes/graphics/alberio_visual.jpg</a:t>
            </a:r>
          </a:p>
        </p:txBody>
      </p:sp>
    </p:spTree>
    <p:extLst>
      <p:ext uri="{BB962C8B-B14F-4D97-AF65-F5344CB8AC3E}">
        <p14:creationId xmlns:p14="http://schemas.microsoft.com/office/powerpoint/2010/main" val="32172447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themes4vista.com/wp-content/uploads/2008/02/pleiades_star_clust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0445" y="2780928"/>
            <a:ext cx="5433555" cy="4077072"/>
          </a:xfrm>
          <a:prstGeom prst="rect">
            <a:avLst/>
          </a:prstGeom>
          <a:noFill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473624"/>
            <a:ext cx="3635896" cy="3384376"/>
          </a:xfrm>
        </p:spPr>
        <p:txBody>
          <a:bodyPr>
            <a:normAutofit fontScale="47500" lnSpcReduction="20000"/>
          </a:bodyPr>
          <a:lstStyle/>
          <a:p>
            <a:r>
              <a:rPr lang="en-US" dirty="0" smtClean="0"/>
              <a:t>Stellar Clusters</a:t>
            </a:r>
          </a:p>
          <a:p>
            <a:pPr lvl="1"/>
            <a:r>
              <a:rPr lang="en-US" dirty="0" smtClean="0"/>
              <a:t>Groups of stars that are physically close to each other, created by the collapse of the same gas cloud.</a:t>
            </a:r>
          </a:p>
          <a:p>
            <a:pPr lvl="1"/>
            <a:r>
              <a:rPr lang="en-US" dirty="0" smtClean="0"/>
              <a:t>Approximately 100,000 ~3,000,000 </a:t>
            </a:r>
            <a:r>
              <a:rPr lang="en-US" dirty="0" smtClean="0"/>
              <a:t>(although some can have as few as a ~40) stars.</a:t>
            </a:r>
          </a:p>
          <a:p>
            <a:pPr lvl="1"/>
            <a:r>
              <a:rPr lang="en-US" dirty="0" smtClean="0"/>
              <a:t> Usually in a </a:t>
            </a:r>
            <a:r>
              <a:rPr lang="en-US" dirty="0" smtClean="0"/>
              <a:t>region 30-100 light years </a:t>
            </a:r>
            <a:r>
              <a:rPr lang="en-US" dirty="0" smtClean="0"/>
              <a:t>across.</a:t>
            </a:r>
            <a:endParaRPr lang="en-US" dirty="0" smtClean="0"/>
          </a:p>
          <a:p>
            <a:pPr lvl="1"/>
            <a:r>
              <a:rPr lang="en-US" dirty="0" smtClean="0"/>
              <a:t>Held </a:t>
            </a:r>
            <a:r>
              <a:rPr lang="en-US" dirty="0" smtClean="0"/>
              <a:t>together by gravity.</a:t>
            </a:r>
          </a:p>
          <a:p>
            <a:pPr lvl="0"/>
            <a:r>
              <a:rPr lang="en-US" sz="2900" dirty="0" smtClean="0"/>
              <a:t>Two types of stellar clusters</a:t>
            </a:r>
          </a:p>
          <a:p>
            <a:pPr lvl="1"/>
            <a:r>
              <a:rPr lang="en-US" sz="2500" dirty="0" smtClean="0"/>
              <a:t> Globular cluster – </a:t>
            </a:r>
            <a:r>
              <a:rPr lang="en-IN" sz="2500" dirty="0" smtClean="0"/>
              <a:t>tight groups of hundreds of thousands of very old stars</a:t>
            </a:r>
            <a:endParaRPr lang="en-US" sz="2500" dirty="0" smtClean="0"/>
          </a:p>
          <a:p>
            <a:pPr lvl="1"/>
            <a:r>
              <a:rPr lang="en-US" sz="2500" dirty="0" smtClean="0"/>
              <a:t> Open cluster - </a:t>
            </a:r>
            <a:r>
              <a:rPr lang="en-IN" sz="2500" dirty="0" smtClean="0"/>
              <a:t>contain less than a few hundred members, and are often very young– move in broadly same direction in space – referred to as stellar association or moving group </a:t>
            </a:r>
            <a:endParaRPr lang="en-US" sz="2500" dirty="0" smtClean="0"/>
          </a:p>
          <a:p>
            <a:pPr lvl="1"/>
            <a:endParaRPr lang="en-US" dirty="0"/>
          </a:p>
        </p:txBody>
      </p:sp>
      <p:pic>
        <p:nvPicPr>
          <p:cNvPr id="37892" name="Picture 4" descr="http://www.mpi-hd.mpg.de/hfm/HESS/pages/home/som/2009/06/images/Som_6_09_p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4067944" cy="332153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5976" y="476672"/>
            <a:ext cx="3923928" cy="756696"/>
          </a:xfrm>
        </p:spPr>
        <p:txBody>
          <a:bodyPr/>
          <a:lstStyle/>
          <a:p>
            <a:r>
              <a:rPr lang="en-US" dirty="0" smtClean="0"/>
              <a:t>Moving away from the Solar System.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Galaxy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83560"/>
            <a:ext cx="7772400" cy="373367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dirty="0" smtClean="0"/>
              <a:t>A galaxy is a collection of a very large number (a few million – hundreds of billions) of </a:t>
            </a:r>
            <a:r>
              <a:rPr lang="en-GB" dirty="0" smtClean="0"/>
              <a:t>stars, gas and dust </a:t>
            </a:r>
            <a:r>
              <a:rPr lang="en-GB" dirty="0" smtClean="0"/>
              <a:t>mutually attracting each other through the </a:t>
            </a:r>
            <a:r>
              <a:rPr lang="en-GB" dirty="0" smtClean="0"/>
              <a:t>gravitation. </a:t>
            </a:r>
            <a:endParaRPr lang="en-GB" dirty="0" smtClean="0"/>
          </a:p>
          <a:p>
            <a:pPr lvl="0"/>
            <a:r>
              <a:rPr lang="en-GB" dirty="0" smtClean="0"/>
              <a:t>There approximately 100 billion galaxies in the observable universe.</a:t>
            </a:r>
            <a:endParaRPr lang="en-US" dirty="0" smtClean="0"/>
          </a:p>
          <a:p>
            <a:pPr lvl="0"/>
            <a:r>
              <a:rPr lang="en-GB" dirty="0" smtClean="0"/>
              <a:t>There are three types of galaxies:</a:t>
            </a:r>
            <a:endParaRPr lang="en-US" dirty="0" smtClean="0"/>
          </a:p>
          <a:p>
            <a:pPr lvl="0"/>
            <a:r>
              <a:rPr lang="en-GB" dirty="0" smtClean="0"/>
              <a:t>	- Spiral (for example: Milky Way)</a:t>
            </a:r>
            <a:endParaRPr lang="en-US" dirty="0" smtClean="0"/>
          </a:p>
          <a:p>
            <a:pPr lvl="0"/>
            <a:r>
              <a:rPr lang="en-GB" dirty="0" smtClean="0"/>
              <a:t>	- Elliptical (for example: M49)</a:t>
            </a:r>
            <a:endParaRPr lang="en-US" dirty="0" smtClean="0"/>
          </a:p>
          <a:p>
            <a:pPr lvl="0"/>
            <a:r>
              <a:rPr lang="en-GB" dirty="0" smtClean="0"/>
              <a:t>	- Irregular (for example: </a:t>
            </a:r>
            <a:r>
              <a:rPr lang="en-GB" dirty="0" err="1" smtClean="0"/>
              <a:t>Magellanic</a:t>
            </a:r>
            <a:r>
              <a:rPr lang="en-GB" dirty="0" smtClean="0"/>
              <a:t> Clouds)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Galaxy.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5920" y="1232768"/>
            <a:ext cx="4153873" cy="3086152"/>
          </a:xfrm>
        </p:spPr>
        <p:txBody>
          <a:bodyPr>
            <a:noAutofit/>
          </a:bodyPr>
          <a:lstStyle/>
          <a:p>
            <a:r>
              <a:rPr lang="en-US" sz="1400" dirty="0" smtClean="0"/>
              <a:t>Large “central bulge” surrounded by a flatter disc.</a:t>
            </a:r>
          </a:p>
          <a:p>
            <a:r>
              <a:rPr lang="en-US" sz="1400" dirty="0" smtClean="0"/>
              <a:t>Disc is made up of spiral arms that spread out from the central bulge.</a:t>
            </a:r>
          </a:p>
          <a:p>
            <a:r>
              <a:rPr lang="en-US" sz="1400" dirty="0" smtClean="0"/>
              <a:t>There is evidence that at the </a:t>
            </a:r>
            <a:r>
              <a:rPr lang="en-US" sz="1400" dirty="0" err="1" smtClean="0"/>
              <a:t>centre</a:t>
            </a:r>
            <a:r>
              <a:rPr lang="en-US" sz="1400" dirty="0" smtClean="0"/>
              <a:t> of these galaxies is a </a:t>
            </a:r>
            <a:r>
              <a:rPr lang="en-US" sz="1400" dirty="0" smtClean="0"/>
              <a:t>super massive black hole.</a:t>
            </a:r>
          </a:p>
          <a:p>
            <a:r>
              <a:rPr lang="en-US" sz="1400" dirty="0" smtClean="0"/>
              <a:t>Stars towards the </a:t>
            </a:r>
            <a:r>
              <a:rPr lang="en-US" sz="1400" dirty="0" err="1" smtClean="0"/>
              <a:t>centre</a:t>
            </a:r>
            <a:r>
              <a:rPr lang="en-US" sz="1400" dirty="0" smtClean="0"/>
              <a:t> of a spiral galaxy tend to be older than those in the arms.</a:t>
            </a:r>
            <a:endParaRPr lang="en-US" sz="1400" dirty="0" smtClean="0"/>
          </a:p>
          <a:p>
            <a:r>
              <a:rPr lang="en-US" sz="1400" dirty="0" smtClean="0"/>
              <a:t>Most observed galaxies are spiral galaxies.</a:t>
            </a:r>
            <a:endParaRPr lang="en-US" sz="1400" dirty="0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079432" y="697821"/>
            <a:ext cx="388538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50" dirty="0" smtClean="0">
                <a:latin typeface="Arial" charset="0"/>
              </a:rPr>
              <a:t>Andromeda (the next closest galaxy to ours, about 3 million light years away…)</a:t>
            </a:r>
            <a:endParaRPr lang="en-GB" sz="1050" dirty="0">
              <a:latin typeface="Arial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39013" y="3065693"/>
            <a:ext cx="3717625" cy="37176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00" y="3902932"/>
            <a:ext cx="3763485" cy="289788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86814" y="6521032"/>
            <a:ext cx="4248472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00" dirty="0"/>
              <a:t>http://hubblesite.org/gallery/album/entire/pr2012011b/web/npp/all/</a:t>
            </a: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651901" y="4191962"/>
            <a:ext cx="3885384" cy="253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50" dirty="0" smtClean="0">
                <a:latin typeface="Arial" charset="0"/>
              </a:rPr>
              <a:t>Galaxy ESO 243-49</a:t>
            </a:r>
            <a:endParaRPr lang="en-GB" sz="1050" dirty="0"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96941" y="6614041"/>
            <a:ext cx="187074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500" dirty="0"/>
              <a:t>http://hubblesite.org/gallery/album/pr2006010a/npp/all//</a:t>
            </a: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5414596" y="3653925"/>
            <a:ext cx="146166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CA" sz="1200" dirty="0"/>
              <a:t> </a:t>
            </a:r>
            <a:r>
              <a:rPr lang="en-CA" sz="1200" dirty="0" smtClean="0"/>
              <a:t>Galaxy M101</a:t>
            </a:r>
            <a:endParaRPr lang="en-GB" sz="1200" dirty="0">
              <a:latin typeface="Arial" charset="0"/>
            </a:endParaRPr>
          </a:p>
        </p:txBody>
      </p:sp>
      <p:pic>
        <p:nvPicPr>
          <p:cNvPr id="4" name="Picture 6" descr="Andromeda Island Univer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27810" y="768200"/>
            <a:ext cx="3728829" cy="248639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Galaxy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3816424" cy="4680520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 We belong to the Milky Way </a:t>
            </a:r>
            <a:r>
              <a:rPr lang="en-US" dirty="0" smtClean="0"/>
              <a:t>galaxy. The Milky Way is a spiral </a:t>
            </a:r>
            <a:r>
              <a:rPr lang="en-US" dirty="0" smtClean="0"/>
              <a:t>galaxy </a:t>
            </a:r>
            <a:r>
              <a:rPr lang="en-US" dirty="0" smtClean="0"/>
              <a:t>1000,000 </a:t>
            </a:r>
            <a:r>
              <a:rPr lang="en-US" dirty="0" smtClean="0"/>
              <a:t>light years wide – 10,000 light years thick at the centre – has three distinct spiral arms </a:t>
            </a:r>
            <a:r>
              <a:rPr lang="en-US" dirty="0" smtClean="0"/>
              <a:t>.</a:t>
            </a:r>
          </a:p>
          <a:p>
            <a:r>
              <a:rPr lang="en-US" dirty="0" smtClean="0"/>
              <a:t>The Sun </a:t>
            </a:r>
            <a:r>
              <a:rPr lang="en-US" dirty="0" smtClean="0"/>
              <a:t>is positioned in one of </a:t>
            </a:r>
            <a:r>
              <a:rPr lang="en-US" dirty="0" smtClean="0"/>
              <a:t>the spiral </a:t>
            </a:r>
            <a:r>
              <a:rPr lang="en-US" dirty="0" smtClean="0"/>
              <a:t>arms about two-thirds of the way from the galactic center, at a distance of about 30,000 light-years.</a:t>
            </a:r>
          </a:p>
          <a:p>
            <a:r>
              <a:rPr lang="en-US" dirty="0" smtClean="0"/>
              <a:t>Average </a:t>
            </a:r>
            <a:r>
              <a:rPr lang="en-US" dirty="0" smtClean="0"/>
              <a:t>distance between the stars in our Galaxy is about 3.5 light  years, but this doesn’t mean much since they are densely packed in the Nuclear bulge (around .25-1 </a:t>
            </a:r>
            <a:r>
              <a:rPr lang="en-US" dirty="0" err="1" smtClean="0"/>
              <a:t>ly</a:t>
            </a:r>
            <a:r>
              <a:rPr lang="en-US" dirty="0" smtClean="0"/>
              <a:t> apart) and further apart in the arms.</a:t>
            </a:r>
          </a:p>
          <a:p>
            <a:r>
              <a:rPr lang="en-US" dirty="0" err="1" smtClean="0"/>
              <a:t>Proxima</a:t>
            </a:r>
            <a:r>
              <a:rPr lang="en-US" dirty="0" smtClean="0"/>
              <a:t> Centauri (star closest  to ours is about 4.5 light years away)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406144"/>
            <a:ext cx="4788024" cy="4502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796136" y="6165304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Nuclear Bulge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 flipV="1">
            <a:off x="6228184" y="5517232"/>
            <a:ext cx="288032" cy="57606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012160" y="9087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Nuclear Bulge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6588224" y="1268760"/>
            <a:ext cx="72008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779912" y="6309320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Disc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4211960" y="5445224"/>
            <a:ext cx="1656184" cy="7920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4860032" y="692696"/>
            <a:ext cx="2088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arm</a:t>
            </a:r>
            <a:endParaRPr lang="en-US" dirty="0"/>
          </a:p>
        </p:txBody>
      </p:sp>
      <p:cxnSp>
        <p:nvCxnSpPr>
          <p:cNvPr id="17" name="Straight Arrow Connector 16"/>
          <p:cNvCxnSpPr/>
          <p:nvPr/>
        </p:nvCxnSpPr>
        <p:spPr>
          <a:xfrm>
            <a:off x="5508104" y="1196752"/>
            <a:ext cx="216024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7380312" y="364502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arm</a:t>
            </a:r>
            <a:endParaRPr lang="en-US" dirty="0"/>
          </a:p>
        </p:txBody>
      </p:sp>
      <p:cxnSp>
        <p:nvCxnSpPr>
          <p:cNvPr id="21" name="Straight Arrow Connector 20"/>
          <p:cNvCxnSpPr/>
          <p:nvPr/>
        </p:nvCxnSpPr>
        <p:spPr>
          <a:xfrm flipH="1" flipV="1">
            <a:off x="7812360" y="3284984"/>
            <a:ext cx="72008" cy="4320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7524328" y="184482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Spiral arm</a:t>
            </a:r>
            <a:endParaRPr lang="en-US" dirty="0"/>
          </a:p>
        </p:txBody>
      </p:sp>
      <p:cxnSp>
        <p:nvCxnSpPr>
          <p:cNvPr id="28" name="Straight Arrow Connector 27"/>
          <p:cNvCxnSpPr/>
          <p:nvPr/>
        </p:nvCxnSpPr>
        <p:spPr>
          <a:xfrm flipH="1">
            <a:off x="7452320" y="2204864"/>
            <a:ext cx="504056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Galaxy.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3" descr="The Whirlpool Galaxy (M51) and Companion Galax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4975"/>
            <a:ext cx="6979299" cy="55824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Elliptical Galaxies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Elliptical galaxies are… elliptical in shape and do not have the spiral arms seen in Spiral Galaxies, they are more rounded.</a:t>
            </a:r>
          </a:p>
          <a:p>
            <a:r>
              <a:rPr lang="en-CA" dirty="0" smtClean="0"/>
              <a:t>Elliptical galaxies tend to be older than Spiral Galaxies and are dimmer.</a:t>
            </a:r>
          </a:p>
          <a:p>
            <a:r>
              <a:rPr lang="en-CA" dirty="0" smtClean="0"/>
              <a:t>Elliptical galaxies contain less dust and gas than spiral galaxies.</a:t>
            </a:r>
          </a:p>
          <a:p>
            <a:r>
              <a:rPr lang="en-CA" dirty="0" smtClean="0"/>
              <a:t>Elliptical galaxies are the most common galaxies, but are harder to identify as they are dimmer.</a:t>
            </a:r>
          </a:p>
        </p:txBody>
      </p:sp>
    </p:spTree>
    <p:extLst>
      <p:ext uri="{BB962C8B-B14F-4D97-AF65-F5344CB8AC3E}">
        <p14:creationId xmlns:p14="http://schemas.microsoft.com/office/powerpoint/2010/main" val="13215892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tro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e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838</TotalTime>
  <Words>1147</Words>
  <Application>Microsoft Office PowerPoint</Application>
  <PresentationFormat>On-screen Show (4:3)</PresentationFormat>
  <Paragraphs>114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</vt:lpstr>
      <vt:lpstr>Consolas</vt:lpstr>
      <vt:lpstr>Corbel</vt:lpstr>
      <vt:lpstr>Wingdings</vt:lpstr>
      <vt:lpstr>Wingdings 2</vt:lpstr>
      <vt:lpstr>Wingdings 3</vt:lpstr>
      <vt:lpstr>Metro</vt:lpstr>
      <vt:lpstr>Option D Lesson 2: Astronomical Objects B.</vt:lpstr>
      <vt:lpstr>Stars</vt:lpstr>
      <vt:lpstr>Binary Stars:</vt:lpstr>
      <vt:lpstr>Moving away from the Solar System.</vt:lpstr>
      <vt:lpstr>Galaxy</vt:lpstr>
      <vt:lpstr>Spiral Galaxy.</vt:lpstr>
      <vt:lpstr>Our Galaxy</vt:lpstr>
      <vt:lpstr>Spiral Galaxy.</vt:lpstr>
      <vt:lpstr>Elliptical Galaxies</vt:lpstr>
      <vt:lpstr>Elliptical Galaxy</vt:lpstr>
      <vt:lpstr>Irregular Galaxies</vt:lpstr>
      <vt:lpstr>Galaxy Clusters and Groups.</vt:lpstr>
      <vt:lpstr>Nebulae</vt:lpstr>
      <vt:lpstr>PowerPoint Presentation</vt:lpstr>
      <vt:lpstr>Constellation</vt:lpstr>
      <vt:lpstr>Apparent motion of the stars.</vt:lpstr>
      <vt:lpstr>Apparent Motion of the stars.</vt:lpstr>
      <vt:lpstr>Apparent Motion of the Stars</vt:lpstr>
      <vt:lpstr>PowerPoint Presentation</vt:lpstr>
      <vt:lpstr>The Celestial Sphere</vt:lpstr>
      <vt:lpstr>Stellar Distances.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Option E Lesson 1</dc:title>
  <dc:creator>C</dc:creator>
  <cp:lastModifiedBy>Aquila</cp:lastModifiedBy>
  <cp:revision>27</cp:revision>
  <dcterms:created xsi:type="dcterms:W3CDTF">2013-03-19T14:36:28Z</dcterms:created>
  <dcterms:modified xsi:type="dcterms:W3CDTF">2016-03-18T19:36:57Z</dcterms:modified>
</cp:coreProperties>
</file>